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2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A2E8A3-7584-B916-478A-56F9828089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8DC5CDF-8E06-EA10-E48C-F90792179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A140DD-519A-3E86-A23B-6600C2AB0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9/13/2023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D69AA0-1DAE-0A78-B870-C4080CEFB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E6BD9B-4683-BFB8-AA99-35062D56C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288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166B6E-37F1-E962-4911-56014058E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BF13EDB-F783-BFF4-A5C9-FBA7829849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854E87-7668-4065-323D-54787136C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9/13/2023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FBA049-1846-99A0-66A0-96D88B969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78C9C6-0D6F-91AF-9072-3FD6F3CBF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57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FD80E8C-2644-0DD5-01B5-7C0EFC2AF3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A50CB18-389F-EC3A-DECF-92F7138EB8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67B1F1-6101-2477-5AC1-28AD4FF8D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9/13/2023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FD9BC1-7AA4-75A2-7D03-04604B078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CE04F4-AE7D-2CF8-E0E3-98EDC208F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370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06D4B0-B884-6812-66D1-DFE01C2ED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DC6A06-5E25-EFF4-63B0-7266521DE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475449-BB08-93C0-8E80-68465C856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9/13/2023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F396FDF-3B42-9657-6FC8-D3286FDCE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21C8F5-E245-19AC-A03E-AF2C2D66A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23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F6C01E-2EB4-AB1C-A58F-EFCA06381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9AC6F60-C9F7-0B71-672B-17479B8E6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FC0249-D2A6-60FD-605D-7F441938A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9/13/2023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597962-4B58-5E73-2A52-156308A35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13C7CC-41B0-9675-AF4E-A8B661778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824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334EA1-F8BD-D318-74AE-98303E0AD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05FBDC-A3E4-012F-E63E-CA7163AF88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82CEB3C-B433-04C3-55E4-1D9D9F3671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F9A3532-3334-BDFD-0D46-B33CAA655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9/13/2023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24C6DAA-9D53-0481-A3F8-21CC488CA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BAC20A7-03FA-970A-E0A1-8248EBA8A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15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AF65E7-5CB4-3903-F803-EFDD761CB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7866AEE-2B05-93D7-4DC9-A58C2A66A4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A363C63-94B9-8335-2E72-E2A6545593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212E3BF-157B-4A4B-F378-D617A9E4C6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899A7E6-1509-8C09-06EB-80372F5FE2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A3ECDB7-7AF7-A603-229E-69F83DC3E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9/13/2023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FF057E5-C7B3-488B-AEA5-6C40C2ECA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2AC17AA-7709-9698-5E05-8D935E8D3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47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F1C30-6FD3-CAAA-1D16-D9128907A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D844A3D-FF69-F8FA-0171-55C8C7B1E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9/13/2023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FB0A510-1FD3-8728-46EB-3A6A06EFC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D9142ED-D9DF-01E3-C551-12BC04FA5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50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4FC07CC-A33E-8984-013A-5F968B37B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9/13/2023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D7579C1-D05F-8AA3-59E7-BA682A1C5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38FA225-FBCD-D47D-5A23-7E9BEACD3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27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1925EB-8BB6-DB51-017D-4E6A6ADC4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FEF36-F4AF-F50A-F8F4-2092A841A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D58493-1846-3769-ED6B-424A041DBB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0936849-D81B-0316-17B4-D0C96724A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9/13/2023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C5871B4-0A3B-7CC2-1DF2-EBE1FFDE8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E0F836D-0EE1-AFD5-415B-AD141AC4A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12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BD15F2-3320-D5DA-A0DE-DBC794382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B194944-6703-B865-7258-6EC55E62B6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BA6DDAE-DD69-C9E2-A3C7-A988F624E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A2F2E86-3F87-FE84-8F73-7907F4C7A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9/13/2023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D21957B-C974-694F-164C-66175DBD0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A881F50-917C-43D9-8E9B-25129F51C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715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A394798-2373-3232-6420-3EF52A4CD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DEEA9DD-02FD-69EC-8F4C-7E2050F1E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1116F2-472A-C54D-CD12-CB1B8D541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9/13/2023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FD2C12-38F9-CCE4-3941-0E753A8731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56DAD7-EDD0-3427-C590-A4DF5E0BF2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826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tlasskolstvi.cz/rozhodujeme-se-o-budoucim-povolani" TargetMode="External"/><Relationship Id="rId2" Type="http://schemas.openxmlformats.org/officeDocument/2006/relationships/hyperlink" Target="https://www.infoabsolvent.cz/Rady/Clanek/7-0-17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znamskol.cz/" TargetMode="External"/><Relationship Id="rId2" Type="http://schemas.openxmlformats.org/officeDocument/2006/relationships/hyperlink" Target="https://www.atlasskolstvi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s://www.infoabsolvent.cz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ejstriky.msmt.cz/rejskol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podolakovad@zszizkov.cz" TargetMode="External"/><Relationship Id="rId2" Type="http://schemas.openxmlformats.org/officeDocument/2006/relationships/hyperlink" Target="mailto:anna.precechtelova@uradprace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classroom.google.com/c/NjE3MjA0OTI3OTA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031038-F30D-9360-DC89-EC0B31CBB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1938" y="1964267"/>
            <a:ext cx="9718187" cy="242146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Informace pro žáky 9. tříd -</a:t>
            </a:r>
            <a:br>
              <a:rPr lang="cs-CZ" b="1" dirty="0"/>
            </a:br>
            <a:r>
              <a:rPr lang="cs-CZ" b="1" dirty="0"/>
              <a:t>přijímací řízení</a:t>
            </a:r>
            <a:br>
              <a:rPr lang="cs-CZ" b="1" dirty="0"/>
            </a:br>
            <a:r>
              <a:rPr lang="cs-CZ" b="1" dirty="0"/>
              <a:t> na SŠ a gymnázia</a:t>
            </a:r>
            <a:endParaRPr lang="cs-CZ" dirty="0"/>
          </a:p>
        </p:txBody>
      </p:sp>
      <p:pic>
        <p:nvPicPr>
          <p:cNvPr id="4" name="Google Shape;144;p18">
            <a:extLst>
              <a:ext uri="{FF2B5EF4-FFF2-40B4-BE49-F238E27FC236}">
                <a16:creationId xmlns:a16="http://schemas.microsoft.com/office/drawing/2014/main" id="{04058E6A-E071-0C57-E652-3DFA73A3E6CB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30767" y="136991"/>
            <a:ext cx="1238250" cy="8318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145;p18">
            <a:extLst>
              <a:ext uri="{FF2B5EF4-FFF2-40B4-BE49-F238E27FC236}">
                <a16:creationId xmlns:a16="http://schemas.microsoft.com/office/drawing/2014/main" id="{D0EFEB60-8143-CA10-581E-0884D15492D8}"/>
              </a:ext>
            </a:extLst>
          </p:cNvPr>
          <p:cNvSpPr txBox="1"/>
          <p:nvPr/>
        </p:nvSpPr>
        <p:spPr>
          <a:xfrm>
            <a:off x="3091543" y="199933"/>
            <a:ext cx="531222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0" i="0" u="none" strike="noStrike" cap="none" dirty="0">
                <a:latin typeface="Trebuchet MS"/>
                <a:ea typeface="Trebuchet MS"/>
                <a:cs typeface="Trebuchet MS"/>
                <a:sym typeface="Trebuchet MS"/>
              </a:rPr>
              <a:t>Základní škola Žižkov, Kutná Hora </a:t>
            </a:r>
            <a:br>
              <a:rPr lang="cs-CZ" sz="1800" b="1" i="0" u="none" strike="noStrike" cap="none" dirty="0">
                <a:solidFill>
                  <a:srgbClr val="0070C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 sz="18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2CECC5D-D5B7-97F3-6C8A-A4919907F143}"/>
              </a:ext>
            </a:extLst>
          </p:cNvPr>
          <p:cNvSpPr txBox="1"/>
          <p:nvPr/>
        </p:nvSpPr>
        <p:spPr>
          <a:xfrm>
            <a:off x="4413738" y="5272901"/>
            <a:ext cx="3552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Mgr. Daniela </a:t>
            </a:r>
            <a:r>
              <a:rPr lang="cs-CZ" sz="2400" dirty="0" err="1"/>
              <a:t>Podoláková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22925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C7E997-BD14-3FD5-B881-139418225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VYBRAT ŠKOLU  - jednotlivé kroky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ABBB41-1468-4F31-8F08-ABA5B4BBB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Návštěva IPS v rámci Ov.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Hodiny Ov, vyhledávání v Atlasu škol, papírovou verzi pro Středočeský kraj v říjnu.</a:t>
            </a:r>
            <a:endParaRPr lang="cs-CZ" dirty="0">
              <a:hlinkClick r:id="rId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hlinkClick r:id="rId2"/>
              </a:rPr>
              <a:t>https://www.infoabsolvent.cz/Rady/Clanek/7-0-17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hlinkClick r:id="rId3"/>
              </a:rPr>
              <a:t>https://www.atlasskolstvi.cz/rozhodujeme-se-o-budoucim-povolani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Zohlednit: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zájmy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studijní předpoklady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chuť dojíždět/ bydlet na intru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představa o budoucím povolání</a:t>
            </a:r>
          </a:p>
        </p:txBody>
      </p:sp>
    </p:spTree>
    <p:extLst>
      <p:ext uri="{BB962C8B-B14F-4D97-AF65-F5344CB8AC3E}">
        <p14:creationId xmlns:p14="http://schemas.microsoft.com/office/powerpoint/2010/main" val="1191639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D1D34770-47A8-402C-AF23-2B653F2D8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10533C7-28E2-2338-6F97-1A7350BD3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9" y="723898"/>
            <a:ext cx="6002110" cy="1495425"/>
          </a:xfrm>
        </p:spPr>
        <p:txBody>
          <a:bodyPr>
            <a:normAutofit/>
          </a:bodyPr>
          <a:lstStyle/>
          <a:p>
            <a:r>
              <a:rPr lang="cs-CZ" sz="4000"/>
              <a:t>JAK VYBRAT ŠKOLU  - jednotlivé kroky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4D0AF7-F678-E62A-26ED-1A836B6C9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80" y="2405067"/>
            <a:ext cx="6002110" cy="372903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000">
                <a:latin typeface="Roboto" panose="02000000000000000000" pitchFamily="2" charset="0"/>
              </a:rPr>
              <a:t>Navštívit veletrh škol.</a:t>
            </a:r>
          </a:p>
          <a:p>
            <a:pPr marL="0" indent="0">
              <a:buNone/>
            </a:pPr>
            <a:endParaRPr lang="cs-CZ" sz="2000">
              <a:latin typeface="Roboto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000"/>
              <a:t>Navštívit dny otevřených dveří (DOD),</a:t>
            </a:r>
          </a:p>
          <a:p>
            <a:pPr marL="0" indent="0">
              <a:buNone/>
            </a:pPr>
            <a:r>
              <a:rPr lang="cs-CZ" sz="2000"/>
              <a:t>	termíny na webu škol.</a:t>
            </a:r>
          </a:p>
          <a:p>
            <a:pPr marL="0" indent="0">
              <a:buNone/>
            </a:pPr>
            <a:r>
              <a:rPr lang="cs-CZ" sz="2000"/>
              <a:t>	</a:t>
            </a:r>
            <a:r>
              <a:rPr lang="cs-CZ" sz="2000" b="0" i="0" u="none" strike="noStrike">
                <a:effectLst/>
                <a:latin typeface="Roboto" panose="02000000000000000000" pitchFamily="2" charset="0"/>
                <a:hlinkClick r:id="rId2"/>
              </a:rPr>
              <a:t>https://www.atlasskolstvi.cz/</a:t>
            </a:r>
            <a:endParaRPr lang="cs-CZ" sz="2000"/>
          </a:p>
          <a:p>
            <a:pPr marL="0" indent="0">
              <a:buNone/>
            </a:pPr>
            <a:r>
              <a:rPr lang="cs-CZ" sz="2000"/>
              <a:t>	</a:t>
            </a:r>
            <a:r>
              <a:rPr lang="cs-CZ" sz="2000" b="0" i="0" u="none" strike="noStrike">
                <a:effectLst/>
                <a:latin typeface="Roboto" panose="02000000000000000000" pitchFamily="2" charset="0"/>
                <a:hlinkClick r:id="rId3"/>
              </a:rPr>
              <a:t>https://www.seznamskol.cz/</a:t>
            </a:r>
            <a:endParaRPr lang="cs-CZ" sz="2000" b="0" i="0" u="none" strike="noStrike"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cs-CZ" sz="2000" b="0" i="0">
                <a:effectLst/>
                <a:latin typeface="Roboto" panose="02000000000000000000" pitchFamily="2" charset="0"/>
              </a:rPr>
              <a:t>	 </a:t>
            </a:r>
            <a:r>
              <a:rPr lang="cs-CZ" sz="2000" b="0" i="0" u="none" strike="noStrike">
                <a:effectLst/>
                <a:latin typeface="Roboto" panose="02000000000000000000" pitchFamily="2" charset="0"/>
                <a:hlinkClick r:id="rId4"/>
              </a:rPr>
              <a:t>https://www.infoabsolvent.cz/</a:t>
            </a:r>
            <a:endParaRPr lang="cs-CZ" sz="2000" b="0" i="0" u="none" strike="noStrike"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cs-CZ" sz="2000"/>
          </a:p>
        </p:txBody>
      </p:sp>
      <p:pic>
        <p:nvPicPr>
          <p:cNvPr id="1026" name="Picture 2" descr="Obsah obrázku text, snímek obrazovky, Lidská tvář&#10;&#10;Popis byl vytvořen automaticky">
            <a:extLst>
              <a:ext uri="{FF2B5EF4-FFF2-40B4-BE49-F238E27FC236}">
                <a16:creationId xmlns:a16="http://schemas.microsoft.com/office/drawing/2014/main" id="{D7B01742-3A7B-A022-34DB-75E44B7211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2817"/>
          <a:stretch/>
        </p:blipFill>
        <p:spPr bwMode="auto">
          <a:xfrm>
            <a:off x="7199440" y="10"/>
            <a:ext cx="4992560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3861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4E901E-8DCB-59BF-3AFB-361B834F1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VYBRAT ŠKOLU  - jednotlivé kroky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597ADB-0784-E8FE-8B96-A6C0DE495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DOD a na co se ptát:</a:t>
            </a:r>
          </a:p>
          <a:p>
            <a:pPr lvl="0" algn="l" rtl="0">
              <a:spcBef>
                <a:spcPts val="1000"/>
              </a:spcBef>
              <a:spcAft>
                <a:spcPts val="0"/>
              </a:spcAft>
              <a:buSzPts val="1440"/>
              <a:buFont typeface="Wingdings" panose="05000000000000000000" pitchFamily="2" charset="2"/>
              <a:buChar char="Ø"/>
            </a:pPr>
            <a:r>
              <a:rPr lang="cs-CZ" dirty="0"/>
              <a:t>Volitelné předměty (obvykle od 3. ročníku si může student část předmětů vybrat podle svých zájmů a budoucího zaměření).</a:t>
            </a:r>
          </a:p>
          <a:p>
            <a:pPr lvl="0" algn="l" rtl="0">
              <a:spcBef>
                <a:spcPts val="1000"/>
              </a:spcBef>
              <a:spcAft>
                <a:spcPts val="0"/>
              </a:spcAft>
              <a:buSzPts val="1440"/>
              <a:buFont typeface="Wingdings" panose="05000000000000000000" pitchFamily="2" charset="2"/>
              <a:buChar char="Ø"/>
            </a:pPr>
            <a:r>
              <a:rPr lang="cs-CZ" dirty="0"/>
              <a:t>Způsob výuky jazyků.</a:t>
            </a:r>
          </a:p>
          <a:p>
            <a:pPr lvl="0" algn="l" rtl="0">
              <a:spcBef>
                <a:spcPts val="1000"/>
              </a:spcBef>
              <a:spcAft>
                <a:spcPts val="0"/>
              </a:spcAft>
              <a:buSzPts val="1440"/>
              <a:buFont typeface="Wingdings" panose="05000000000000000000" pitchFamily="2" charset="2"/>
              <a:buChar char="Ø"/>
            </a:pPr>
            <a:r>
              <a:rPr lang="cs-CZ" dirty="0"/>
              <a:t>Mezinárodní akce (něco jiného je výměna, kde jsou všichni nuceni komunikovat, něco jiného výlet poznávací).</a:t>
            </a:r>
          </a:p>
          <a:p>
            <a:pPr lvl="0" algn="l" rtl="0">
              <a:spcBef>
                <a:spcPts val="1000"/>
              </a:spcBef>
              <a:spcAft>
                <a:spcPts val="0"/>
              </a:spcAft>
              <a:buSzPts val="1440"/>
              <a:buFont typeface="Wingdings" panose="05000000000000000000" pitchFamily="2" charset="2"/>
              <a:buChar char="Ø"/>
            </a:pPr>
            <a:r>
              <a:rPr lang="cs-CZ" dirty="0"/>
              <a:t>Loňské přijímací zkoušky (kritéria přijetí,…).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8421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399D4B-49B4-9F37-805B-846FDD814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DŮLEŽITÉ KROKY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731400-8CE7-8455-AB4D-7A0055D86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KLIENTENTI PPP – OBJEDNEJTE SE TEĎ V ZÁŘÍ</a:t>
            </a:r>
            <a:r>
              <a:rPr lang="cs-CZ" dirty="0"/>
              <a:t>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Nevíte jakou školu si vybrat: objednejte se do IPS.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Vytvořte si seznam škol + vyhledejte data DOD + vytvořte si seznam otázek + zjistěte co nejvíce </a:t>
            </a:r>
            <a:r>
              <a:rPr lang="cs-CZ" dirty="0" err="1"/>
              <a:t>info</a:t>
            </a:r>
            <a:r>
              <a:rPr lang="cs-CZ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Talentovky</a:t>
            </a:r>
            <a:r>
              <a:rPr lang="cs-CZ" dirty="0"/>
              <a:t> = tvorba domácích prací.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Vytvořte si plán přípravy na přijímací zkoušky (škola, samostudium, ukázkové a loňské= testy viz učebna).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Přemýšlejte o prioritizaci.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 případě dotazů neváhejte kontaktovat kariérového poradce ve škole.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Sledujte aktuality v </a:t>
            </a:r>
            <a:r>
              <a:rPr lang="cs-CZ" dirty="0" err="1"/>
              <a:t>google</a:t>
            </a:r>
            <a:r>
              <a:rPr lang="cs-CZ" dirty="0"/>
              <a:t> učebně a na nástěnce ve škole.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2925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6C4107-173B-8B23-0220-8EA3421A4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     PŘIJÍMACÍ ŘÍZENÍ – </a:t>
            </a:r>
            <a:r>
              <a:rPr lang="cs-CZ" sz="3200" dirty="0"/>
              <a:t>plánované změny/</a:t>
            </a:r>
            <a:r>
              <a:rPr lang="cs-CZ" sz="3600" dirty="0"/>
              <a:t> </a:t>
            </a:r>
            <a:r>
              <a:rPr lang="cs-CZ" sz="3200" dirty="0"/>
              <a:t>přihlášky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391CF1-FE16-2650-D939-D47BD19A4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Koncepce je vypracovaná, během listopadu by měla projít Poslaneckou sněmovnou.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Ministerstvo plánuje masivní informační kampaň pro školy a rodiče.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3 přihlášky </a:t>
            </a:r>
          </a:p>
          <a:p>
            <a:pPr marL="0" indent="0">
              <a:buNone/>
            </a:pPr>
            <a:r>
              <a:rPr lang="cs-CZ" dirty="0"/>
              <a:t>	možnosti podání: 	</a:t>
            </a:r>
          </a:p>
          <a:p>
            <a:pPr marL="0" indent="0">
              <a:buNone/>
            </a:pPr>
            <a:r>
              <a:rPr lang="cs-CZ" dirty="0"/>
              <a:t>	A) elektronicky (potřebná elektronická totožnost)</a:t>
            </a:r>
          </a:p>
          <a:p>
            <a:pPr marL="0" indent="0">
              <a:buNone/>
            </a:pPr>
            <a:r>
              <a:rPr lang="cs-CZ" dirty="0"/>
              <a:t>	B) výpis z elektronického systému (bez elektronické totožnosti)</a:t>
            </a:r>
          </a:p>
          <a:p>
            <a:pPr marL="0" indent="0">
              <a:buNone/>
            </a:pPr>
            <a:r>
              <a:rPr lang="cs-CZ" dirty="0"/>
              <a:t>	C) papírová podoba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4016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9FAFFD-4401-CAFA-7802-8B7D484FB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PŘIJÍMACÍ ŘÍZENÍ – </a:t>
            </a:r>
            <a:r>
              <a:rPr lang="cs-CZ" sz="3200" dirty="0"/>
              <a:t>plánované změny/ přihlášky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497AE0-BE35-1EA9-9CB2-D9F870D70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Přihlášky</a:t>
            </a:r>
          </a:p>
          <a:p>
            <a:pPr marL="0" indent="0">
              <a:buNone/>
            </a:pPr>
            <a:r>
              <a:rPr lang="cs-CZ" dirty="0"/>
              <a:t>ad A) – přihlásíte se do systému,  vyberete dítě, ze seznamu max. 3 školy + 	 	případné přílohy sken/ foto (známky, potvrzení od lékaře, motivační 	dopis, účast na soutěžích, ….) + odešlete</a:t>
            </a:r>
          </a:p>
          <a:p>
            <a:pPr marL="0" indent="0">
              <a:buNone/>
            </a:pPr>
            <a:r>
              <a:rPr lang="cs-CZ" dirty="0"/>
              <a:t>ad B) - vstoupíte do systému bez přihlášení, vyplníte údaje o dítě i školách + 	vytisknete zjednodušenou přihlášku, kde bude vygenerovaný kód + 	tuto přihlášku doručíte na všechny 3 školy</a:t>
            </a:r>
          </a:p>
          <a:p>
            <a:pPr marL="0" indent="0">
              <a:buNone/>
            </a:pPr>
            <a:r>
              <a:rPr lang="cs-CZ" dirty="0"/>
              <a:t>ad c) - podle informací od vás, vám vytisknu vyplněné přihlášky a ty doručíte 	na školy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IZO najdete na: </a:t>
            </a:r>
            <a:r>
              <a:rPr lang="cs-CZ" dirty="0">
                <a:hlinkClick r:id="rId2"/>
              </a:rPr>
              <a:t>https://rejstriky.msmt.cz/rejskol/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4485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773E8C-F1ED-7797-3ED0-FFFD17368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PŘIJÍMACÍ ŘÍZENÍ – </a:t>
            </a:r>
            <a:r>
              <a:rPr lang="cs-CZ" sz="3600" dirty="0"/>
              <a:t>plánované změny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E8EEA9-07E3-0CE3-71DE-1F2ACCF16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PRIORITIZACE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Je povinná, 1. místo = škola, na kterou chci nejvíce, pokud se nedostanu – 2. nebo 3.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Pořadí je závazné, nelze jej měnit!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INSTITUT VZDÁNÍ SE PŘIJETÍ = nechci na prioritní školu, mohu se vzdát přijetí – podávám přihlášku do dalšího kola přijímacího řízení (nedostávám se automaticky na 2. nebo 3. v pořadí!).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8032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6940FF-FC62-C2A8-370A-5218C8C55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PŘIJÍMACÍ ŘÍZENÍ – </a:t>
            </a:r>
            <a:r>
              <a:rPr lang="cs-CZ" sz="3600" dirty="0"/>
              <a:t>plánované změny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CC296C-79B5-399B-C564-B5BBF85A4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ZOHLEDNĚNÍ VÝSLEDKŮ PŘEDCHOZÍHO VZDĚLÁVÁNÍ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Zrušena povinnost, ale stále zůstává jako možnost, záleží na SŠ, zda tuto informaci vyžaduje.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Pokud SŠ vyžaduje známky (8. ročník + 1. pololetí 9. třídy) připojíte k přihlášce podle způsobu podání viz výše. </a:t>
            </a:r>
          </a:p>
        </p:txBody>
      </p:sp>
    </p:spTree>
    <p:extLst>
      <p:ext uri="{BB962C8B-B14F-4D97-AF65-F5344CB8AC3E}">
        <p14:creationId xmlns:p14="http://schemas.microsoft.com/office/powerpoint/2010/main" val="489476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211F88-D410-7848-CEE4-DEEFEFED6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PŘIJÍMACÍ ŘÍZENÍ – termíny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9F22BB-BFCE-B854-591C-6BD80134D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1800" b="1" u="sng" dirty="0"/>
              <a:t>ŠKOLY S TALENTOVOU ZKOUŠKOU</a:t>
            </a:r>
            <a:endParaRPr lang="cs-CZ" b="1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Průběh zůstává v tomto roce nezměněn.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Školy s talentovou zkouškou – 2 přihlášky papírová podoba na SŠ dodat do 30. 11. (tiskneme ve škole, SŠ si automaticky překlopí do digitální podoby).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Nekonáte JPZ z M a ČJ.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pl-PL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alentová zkouška se koná v pracovních dnech od 2. ledna do 15. ledna 2024.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0" i="0" dirty="0">
                <a:effectLst/>
              </a:rPr>
              <a:t>Do oborů vzdělání v konzervatoři se talentová zkouška koná v pracovních dnech od 15. ledna do 31. ledna 2024.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0" i="0" dirty="0">
                <a:effectLst/>
              </a:rPr>
              <a:t>V případě oboru vzdělání Gymnázium se sportovní přípravou se talentová zkouška koná v pracovních dnech od 2. ledna do 15. února 2024, tento obor vzdělání však koná i jednotnou přijímací zkoušku v termínech</a:t>
            </a:r>
            <a:r>
              <a:rPr lang="cs-CZ" dirty="0"/>
              <a:t> stejných jako ostatní SŠ.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275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0464C3-09B2-BA5E-628B-B309290FA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PŘIJÍMACÍ ŘÍZENÍ - termíny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E75CA5-76FF-703A-EA4A-CC5EB4713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u="sng" dirty="0"/>
              <a:t>OSTATNÍ SŠ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3. přihlášky odeslat v termínu od </a:t>
            </a:r>
            <a:r>
              <a:rPr lang="cs-CZ" b="1" dirty="0"/>
              <a:t>1. do 20. 2. </a:t>
            </a:r>
            <a:r>
              <a:rPr lang="cs-CZ" dirty="0"/>
              <a:t>2024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0" i="0" dirty="0">
                <a:effectLst/>
              </a:rPr>
              <a:t>Konání jednotné přijímací zkoušky:</a:t>
            </a:r>
            <a:br>
              <a:rPr lang="cs-CZ" dirty="0"/>
            </a:br>
            <a:r>
              <a:rPr lang="cs-CZ" b="0" i="0" dirty="0">
                <a:effectLst/>
              </a:rPr>
              <a:t>1. termín: pátek 12. dubna 2024</a:t>
            </a:r>
            <a:br>
              <a:rPr lang="cs-CZ" dirty="0"/>
            </a:br>
            <a:r>
              <a:rPr lang="cs-CZ" b="0" i="0" dirty="0">
                <a:effectLst/>
              </a:rPr>
              <a:t>2. termín: pondělí 15. dubna 2024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0" i="0" dirty="0">
                <a:effectLst/>
              </a:rPr>
              <a:t>Jednotná přijímací zkouška v náhradním termínu:</a:t>
            </a:r>
            <a:br>
              <a:rPr lang="cs-CZ" dirty="0"/>
            </a:br>
            <a:r>
              <a:rPr lang="cs-CZ" b="0" i="0" dirty="0">
                <a:effectLst/>
              </a:rPr>
              <a:t>1. termín: pondělí 29. dubna 2024</a:t>
            </a:r>
            <a:br>
              <a:rPr lang="cs-CZ" dirty="0"/>
            </a:br>
            <a:r>
              <a:rPr lang="cs-CZ" b="0" i="0" dirty="0">
                <a:effectLst/>
              </a:rPr>
              <a:t>2. termín: úterý 30. dubna 2024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60% = JPZ + 40% školní část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Započítává se lepší výsledek z JPZ.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b="0" i="0" dirty="0">
                <a:effectLst/>
              </a:rPr>
              <a:t>Minimální hranice úspěšnosti u přijímacích zkoušek není stanovena, školy si kritéria pro přijetí stanovují samy. (do konce ledna)</a:t>
            </a:r>
            <a:endParaRPr lang="cs-CZ" sz="1600" dirty="0"/>
          </a:p>
          <a:p>
            <a:pPr marL="0" indent="0">
              <a:buNone/>
            </a:pPr>
            <a:endParaRPr lang="cs-CZ" b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6233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C78732-752B-EFB2-4DB3-AD0FD4FCE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PŘIJÍMACÍ ŘÍZENÍ - průběh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BF5942-F69B-9A39-5A36-03EBF4901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Školy pošlou pozvánky elektronicky nebo písemně, podle způsobu podání přihlášky (máte povinnost si je přečíst, považují se za doručené).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Zúčastníte se JPZ + případné školní části (nemusí být notně zkouška, za ni je považováno i započítání vyžadovaných příloh k přihlášce).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Školy nově nezveřejní výsledky na web, ale vloží je do systému.(šestimístný kód)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Do poloviny května (10.5.) se v systému dovíte, na jakou školu jste byli přijati.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Nebyl jsem přijat = 2. kolo = opět 3. přihlášky jako v prvním kole + výsledky z předchozí JPZ  - výsledky by měly být známy kolem poloviny června.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3. a další kolo bez omezení.</a:t>
            </a:r>
          </a:p>
        </p:txBody>
      </p:sp>
    </p:spTree>
    <p:extLst>
      <p:ext uri="{BB962C8B-B14F-4D97-AF65-F5344CB8AC3E}">
        <p14:creationId xmlns:p14="http://schemas.microsoft.com/office/powerpoint/2010/main" val="3674286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36FB30-2BFB-A30F-CCB6-52DC18067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JAK VYBRAT ŠKOLU – </a:t>
            </a:r>
            <a:r>
              <a:rPr lang="cs-CZ" sz="3200"/>
              <a:t>poradenské služby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21645D-A7CF-C822-4550-B1693DC97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/>
              <a:t>IPS Kutná Hora – test struktury profesních zájmů</a:t>
            </a:r>
          </a:p>
          <a:p>
            <a:pPr marL="0" indent="0">
              <a:buNone/>
            </a:pPr>
            <a:r>
              <a:rPr lang="cs-CZ"/>
              <a:t>	Mgr. Anna Přecechtělová</a:t>
            </a:r>
          </a:p>
          <a:p>
            <a:pPr marL="0" indent="0">
              <a:buNone/>
            </a:pPr>
            <a:r>
              <a:rPr lang="cs-CZ" b="0" i="0">
                <a:effectLst/>
              </a:rPr>
              <a:t>	</a:t>
            </a:r>
            <a:r>
              <a:rPr lang="sv-SE" b="0" i="0">
                <a:effectLst/>
              </a:rPr>
              <a:t>kontakt:</a:t>
            </a:r>
            <a:br>
              <a:rPr lang="sv-SE"/>
            </a:br>
            <a:r>
              <a:rPr lang="cs-CZ"/>
              <a:t>	</a:t>
            </a:r>
            <a:r>
              <a:rPr lang="sv-SE" b="0" i="0">
                <a:effectLst/>
              </a:rPr>
              <a:t>Benešova 70, Kutná Hora</a:t>
            </a:r>
            <a:br>
              <a:rPr lang="sv-SE"/>
            </a:br>
            <a:r>
              <a:rPr lang="cs-CZ"/>
              <a:t>	tel: </a:t>
            </a:r>
            <a:r>
              <a:rPr lang="sv-SE" b="0" i="0">
                <a:effectLst/>
              </a:rPr>
              <a:t>950 131 441</a:t>
            </a:r>
            <a:br>
              <a:rPr lang="sv-SE"/>
            </a:br>
            <a:r>
              <a:rPr lang="cs-CZ"/>
              <a:t>	</a:t>
            </a:r>
            <a:r>
              <a:rPr lang="sv-SE" b="0" i="0" u="none" strike="noStrike"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anna.precechtelova@uradprace.cz</a:t>
            </a:r>
            <a:endParaRPr lang="cs-CZ" b="0" i="0" u="none" strike="noStrike">
              <a:effectLst/>
            </a:endParaRPr>
          </a:p>
          <a:p>
            <a:pPr marL="0" indent="0">
              <a:buNone/>
            </a:pPr>
            <a:endParaRPr lang="cs-CZ" b="0" i="0" u="none" strike="noStrike">
              <a:effectLst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/>
              <a:t>Kariérový poradce ve škole</a:t>
            </a:r>
          </a:p>
          <a:p>
            <a:pPr marL="0" indent="0">
              <a:buNone/>
            </a:pPr>
            <a:r>
              <a:rPr lang="cs-CZ"/>
              <a:t>	Mgr. Daniela Podoláková</a:t>
            </a:r>
          </a:p>
          <a:p>
            <a:pPr marL="0" indent="0">
              <a:buNone/>
            </a:pPr>
            <a:r>
              <a:rPr lang="cs-CZ"/>
              <a:t>	kontakt:</a:t>
            </a:r>
          </a:p>
          <a:p>
            <a:pPr marL="0" indent="0">
              <a:buNone/>
            </a:pPr>
            <a:r>
              <a:rPr lang="cs-CZ"/>
              <a:t>	</a:t>
            </a:r>
            <a:r>
              <a:rPr lang="cs-CZ">
                <a:hlinkClick r:id="rId3"/>
              </a:rPr>
              <a:t>podolakovad@zszizkov.cz</a:t>
            </a:r>
            <a:endParaRPr lang="cs-CZ"/>
          </a:p>
          <a:p>
            <a:pPr marL="0" indent="0">
              <a:buNone/>
            </a:pPr>
            <a:r>
              <a:rPr lang="cs-CZ"/>
              <a:t>	konzultační hodiny: po a st 7:30 – 8:00, lze domluvit jiný termín</a:t>
            </a:r>
          </a:p>
          <a:p>
            <a:pPr marL="0" indent="0">
              <a:buNone/>
            </a:pPr>
            <a:r>
              <a:rPr lang="cs-CZ"/>
              <a:t>	učebna google: </a:t>
            </a:r>
            <a:r>
              <a:rPr lang="cs-CZ">
                <a:hlinkClick r:id="rId4"/>
              </a:rPr>
              <a:t>https://classroom.google.com/c/NjE3MjA0OTI3OTA4</a:t>
            </a:r>
            <a:endParaRPr lang="cs-CZ" dirty="0"/>
          </a:p>
        </p:txBody>
      </p:sp>
      <p:pic>
        <p:nvPicPr>
          <p:cNvPr id="2050" name="Picture 2" descr="JOBHUB - Katalog poradců - poradenské organizace">
            <a:extLst>
              <a:ext uri="{FF2B5EF4-FFF2-40B4-BE49-F238E27FC236}">
                <a16:creationId xmlns:a16="http://schemas.microsoft.com/office/drawing/2014/main" id="{901F3536-E441-4DA8-31E2-8F7AF62CB0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852" y="2142067"/>
            <a:ext cx="4088088" cy="1462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7105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</TotalTime>
  <Words>1068</Words>
  <Application>Microsoft Office PowerPoint</Application>
  <PresentationFormat>Širokoúhlá obrazovka</PresentationFormat>
  <Paragraphs>97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Roboto</vt:lpstr>
      <vt:lpstr>Trebuchet MS</vt:lpstr>
      <vt:lpstr>Wingdings</vt:lpstr>
      <vt:lpstr>Motiv Office</vt:lpstr>
      <vt:lpstr>Informace pro žáky 9. tříd - přijímací řízení  na SŠ a gymnázia</vt:lpstr>
      <vt:lpstr>       PŘIJÍMACÍ ŘÍZENÍ – plánované změny/ přihlášky</vt:lpstr>
      <vt:lpstr>PŘIJÍMACÍ ŘÍZENÍ – plánované změny/ přihlášky</vt:lpstr>
      <vt:lpstr>PŘIJÍMACÍ ŘÍZENÍ – plánované změny</vt:lpstr>
      <vt:lpstr>PŘIJÍMACÍ ŘÍZENÍ – plánované změny</vt:lpstr>
      <vt:lpstr> PŘIJÍMACÍ ŘÍZENÍ – termíny </vt:lpstr>
      <vt:lpstr>PŘIJÍMACÍ ŘÍZENÍ - termíny</vt:lpstr>
      <vt:lpstr>PŘIJÍMACÍ ŘÍZENÍ - průběh</vt:lpstr>
      <vt:lpstr>JAK VYBRAT ŠKOLU – poradenské služby</vt:lpstr>
      <vt:lpstr>JAK VYBRAT ŠKOLU  - jednotlivé kroky</vt:lpstr>
      <vt:lpstr>JAK VYBRAT ŠKOLU  - jednotlivé kroky</vt:lpstr>
      <vt:lpstr>JAK VYBRAT ŠKOLU  - jednotlivé kroky</vt:lpstr>
      <vt:lpstr>DŮLEŽITÉ KROKY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Informace pro žáky 9. tříd - přijímací řízení na SŠ a gymnázia</dc:title>
  <dc:creator>Daniela Podoláková</dc:creator>
  <cp:lastModifiedBy>Daniela Podoláková</cp:lastModifiedBy>
  <cp:revision>29</cp:revision>
  <dcterms:created xsi:type="dcterms:W3CDTF">2023-09-10T09:36:38Z</dcterms:created>
  <dcterms:modified xsi:type="dcterms:W3CDTF">2023-09-13T07:52:33Z</dcterms:modified>
</cp:coreProperties>
</file>